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3"/>
  </p:notesMasterIdLst>
  <p:sldIdLst>
    <p:sldId id="256" r:id="rId5"/>
    <p:sldId id="257" r:id="rId6"/>
    <p:sldId id="258" r:id="rId7"/>
    <p:sldId id="259" r:id="rId8"/>
    <p:sldId id="260" r:id="rId9"/>
    <p:sldId id="261" r:id="rId10"/>
    <p:sldId id="262" r:id="rId11"/>
    <p:sldId id="263" r:id="rId12"/>
    <p:sldId id="270" r:id="rId13"/>
    <p:sldId id="271" r:id="rId14"/>
    <p:sldId id="272" r:id="rId15"/>
    <p:sldId id="273" r:id="rId16"/>
    <p:sldId id="264" r:id="rId17"/>
    <p:sldId id="265" r:id="rId18"/>
    <p:sldId id="266" r:id="rId19"/>
    <p:sldId id="267" r:id="rId20"/>
    <p:sldId id="268" r:id="rId21"/>
    <p:sldId id="269" r:id="rId22"/>
  </p:sldIdLst>
  <p:sldSz cx="12192000" cy="6858000"/>
  <p:notesSz cx="6858000" cy="9144000"/>
  <p:embeddedFontLst>
    <p:embeddedFont>
      <p:font typeface="Century Gothic" panose="020B0502020202020204" pitchFamily="34" charset="0"/>
      <p:regular r:id="rId24"/>
      <p:bold r:id="rId25"/>
      <p:italic r:id="rId26"/>
      <p:boldItalic r:id="rId27"/>
    </p:embeddedFont>
  </p:embeddedFontLst>
  <p:custDataLst>
    <p:tags r:id="rId2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43"/>
  </p:normalViewPr>
  <p:slideViewPr>
    <p:cSldViewPr snapToGrid="0">
      <p:cViewPr varScale="1">
        <p:scale>
          <a:sx n="90" d="100"/>
          <a:sy n="90" d="100"/>
        </p:scale>
        <p:origin x="896" y="20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3.m4a"/><Relationship Id="rId7" Type="http://schemas.openxmlformats.org/officeDocument/2006/relationships/image" Target="../media/image3.png"/><Relationship Id="rId2" Type="http://schemas.microsoft.com/office/2007/relationships/media" Target="../media/media13.m4a"/><Relationship Id="rId1" Type="http://schemas.openxmlformats.org/officeDocument/2006/relationships/tags" Target="../tags/tag10.xml"/><Relationship Id="rId6" Type="http://schemas.openxmlformats.org/officeDocument/2006/relationships/image" Target="../media/image6.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Miranda Putnam</a:t>
            </a:r>
            <a:endParaRPr sz="1850" i="1" dirty="0"/>
          </a:p>
          <a:p>
            <a:pPr marL="0" lvl="0" indent="0" algn="l" rtl="0">
              <a:lnSpc>
                <a:spcPct val="70000"/>
              </a:lnSpc>
              <a:spcBef>
                <a:spcPts val="1000"/>
              </a:spcBef>
              <a:spcAft>
                <a:spcPts val="0"/>
              </a:spcAft>
              <a:buSzPts val="1850"/>
              <a:buNone/>
            </a:pPr>
            <a:endParaRPr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Audio 1">
            <a:hlinkClick r:id="" action="ppaction://media"/>
            <a:extLst>
              <a:ext uri="{FF2B5EF4-FFF2-40B4-BE49-F238E27FC236}">
                <a16:creationId xmlns:a16="http://schemas.microsoft.com/office/drawing/2014/main" id="{210B81D6-08D1-2048-9B6F-F50CBA64B40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328"/>
    </mc:Choice>
    <mc:Fallback>
      <p:transition spd="slow" advTm="14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7A032-ED80-024E-8AF4-59926F08E90B}"/>
              </a:ext>
            </a:extLst>
          </p:cNvPr>
          <p:cNvSpPr>
            <a:spLocks noGrp="1"/>
          </p:cNvSpPr>
          <p:nvPr>
            <p:ph type="title"/>
          </p:nvPr>
        </p:nvSpPr>
        <p:spPr/>
        <p:txBody>
          <a:bodyPr/>
          <a:lstStyle/>
          <a:p>
            <a:r>
              <a:rPr lang="en-US" dirty="0"/>
              <a:t>Can I Add a Single Value to an Empty Collection?</a:t>
            </a:r>
          </a:p>
        </p:txBody>
      </p:sp>
      <p:sp>
        <p:nvSpPr>
          <p:cNvPr id="3" name="Text Placeholder 2">
            <a:extLst>
              <a:ext uri="{FF2B5EF4-FFF2-40B4-BE49-F238E27FC236}">
                <a16:creationId xmlns:a16="http://schemas.microsoft.com/office/drawing/2014/main" id="{787E7413-2106-1B4C-A420-29C8881423DF}"/>
              </a:ext>
            </a:extLst>
          </p:cNvPr>
          <p:cNvSpPr>
            <a:spLocks noGrp="1"/>
          </p:cNvSpPr>
          <p:nvPr>
            <p:ph type="body" idx="1"/>
          </p:nvPr>
        </p:nvSpPr>
        <p:spPr>
          <a:xfrm>
            <a:off x="685800" y="2194560"/>
            <a:ext cx="10820400" cy="4491990"/>
          </a:xfrm>
        </p:spPr>
        <p:txBody>
          <a:bodyPr>
            <a:normAutofit fontScale="55000" lnSpcReduction="20000"/>
          </a:bodyPr>
          <a:lstStyle/>
          <a:p>
            <a:pPr marL="114300" indent="0">
              <a:buNone/>
            </a:pPr>
            <a:r>
              <a:rPr lang="en-US" sz="2800" dirty="0"/>
              <a:t>TEST_F(</a:t>
            </a:r>
            <a:r>
              <a:rPr lang="en-US" sz="2800" dirty="0" err="1"/>
              <a:t>CollectionTest</a:t>
            </a:r>
            <a:r>
              <a:rPr lang="en-US" sz="2800" dirty="0"/>
              <a:t>, </a:t>
            </a:r>
            <a:r>
              <a:rPr lang="en-US" sz="2800" dirty="0" err="1"/>
              <a:t>CanAddToEmptyVector</a:t>
            </a:r>
            <a:r>
              <a:rPr lang="en-US" sz="2800" dirty="0"/>
              <a:t>)</a:t>
            </a:r>
          </a:p>
          <a:p>
            <a:pPr marL="114300" indent="0">
              <a:buNone/>
            </a:pPr>
            <a:r>
              <a:rPr lang="en-US" sz="2800" dirty="0"/>
              <a:t>{</a:t>
            </a:r>
          </a:p>
          <a:p>
            <a:pPr marL="114300" indent="0">
              <a:buNone/>
            </a:pPr>
            <a:r>
              <a:rPr lang="en-US" sz="2800" dirty="0"/>
              <a:t>  // is the collection empty?</a:t>
            </a:r>
          </a:p>
          <a:p>
            <a:pPr marL="114300" indent="0">
              <a:buNone/>
            </a:pPr>
            <a:r>
              <a:rPr lang="en-US" sz="2800" dirty="0"/>
              <a:t>  ASSERT_TRUE(collection-&gt;empty());</a:t>
            </a:r>
          </a:p>
          <a:p>
            <a:pPr marL="114300" indent="0">
              <a:buNone/>
            </a:pPr>
            <a:r>
              <a:rPr lang="en-US" sz="2800" dirty="0"/>
              <a:t>    </a:t>
            </a:r>
          </a:p>
          <a:p>
            <a:pPr marL="114300" indent="0">
              <a:buNone/>
            </a:pPr>
            <a:r>
              <a:rPr lang="en-US" sz="2800" dirty="0"/>
              <a:t>  // if empty, the size must be 0</a:t>
            </a:r>
          </a:p>
          <a:p>
            <a:pPr marL="114300" indent="0">
              <a:buNone/>
            </a:pPr>
            <a:r>
              <a:rPr lang="en-US" sz="2800" dirty="0"/>
              <a:t>  ASSERT_EQ(collection-&gt;size(), 0);</a:t>
            </a:r>
            <a:br>
              <a:rPr lang="en-US" sz="2800" dirty="0"/>
            </a:br>
            <a:endParaRPr lang="en-US" sz="2800" dirty="0"/>
          </a:p>
          <a:p>
            <a:pPr marL="114300" indent="0">
              <a:buNone/>
            </a:pPr>
            <a:r>
              <a:rPr lang="en-US" sz="2800" dirty="0"/>
              <a:t>  </a:t>
            </a:r>
            <a:r>
              <a:rPr lang="en-US" sz="2800" dirty="0" err="1"/>
              <a:t>add_entries</a:t>
            </a:r>
            <a:r>
              <a:rPr lang="en-US" sz="2800" dirty="0"/>
              <a:t>(1);</a:t>
            </a:r>
            <a:br>
              <a:rPr lang="en-US" sz="2800" dirty="0"/>
            </a:br>
            <a:endParaRPr lang="en-US" sz="2800" dirty="0"/>
          </a:p>
          <a:p>
            <a:pPr marL="114300" indent="0">
              <a:buNone/>
            </a:pPr>
            <a:r>
              <a:rPr lang="en-US" sz="2800" dirty="0"/>
              <a:t>  // is the collection still empty?</a:t>
            </a:r>
          </a:p>
          <a:p>
            <a:pPr marL="114300" indent="0">
              <a:buNone/>
            </a:pPr>
            <a:r>
              <a:rPr lang="en-US" sz="2800" dirty="0"/>
              <a:t>  ASSERT_FALSE(collection-&gt;empty());</a:t>
            </a:r>
          </a:p>
          <a:p>
            <a:pPr marL="114300" indent="0">
              <a:buNone/>
            </a:pPr>
            <a:r>
              <a:rPr lang="en-US" sz="2800" dirty="0"/>
              <a:t>  </a:t>
            </a:r>
          </a:p>
          <a:p>
            <a:pPr marL="114300" indent="0">
              <a:buNone/>
            </a:pPr>
            <a:r>
              <a:rPr lang="en-US" sz="2800" dirty="0"/>
              <a:t>  // if not empty, the size must be 1</a:t>
            </a:r>
          </a:p>
          <a:p>
            <a:pPr marL="114300" indent="0">
              <a:buNone/>
            </a:pPr>
            <a:r>
              <a:rPr lang="en-US" sz="2800" dirty="0"/>
              <a:t>  ASSERT_EQ(collection-&gt;size(), 1);</a:t>
            </a:r>
          </a:p>
          <a:p>
            <a:pPr marL="114300" indent="0">
              <a:buNone/>
            </a:pPr>
            <a:r>
              <a:rPr lang="en-US" sz="2800" dirty="0"/>
              <a:t>}</a:t>
            </a:r>
          </a:p>
          <a:p>
            <a:pPr marL="114300" indent="0">
              <a:buNone/>
            </a:pPr>
            <a:endParaRPr lang="en-US" dirty="0"/>
          </a:p>
        </p:txBody>
      </p:sp>
      <p:pic>
        <p:nvPicPr>
          <p:cNvPr id="4" name="Audio 3">
            <a:hlinkClick r:id="" action="ppaction://media"/>
            <a:extLst>
              <a:ext uri="{FF2B5EF4-FFF2-40B4-BE49-F238E27FC236}">
                <a16:creationId xmlns:a16="http://schemas.microsoft.com/office/drawing/2014/main" id="{9546DF7F-269F-134A-BE3E-22D76675D7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0427850"/>
      </p:ext>
    </p:extLst>
  </p:cSld>
  <p:clrMapOvr>
    <a:masterClrMapping/>
  </p:clrMapOvr>
  <mc:AlternateContent xmlns:mc="http://schemas.openxmlformats.org/markup-compatibility/2006">
    <mc:Choice xmlns:p14="http://schemas.microsoft.com/office/powerpoint/2010/main" Requires="p14">
      <p:transition spd="slow" p14:dur="2000" advTm="27484"/>
    </mc:Choice>
    <mc:Fallback>
      <p:transition spd="slow" advTm="274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3468ED-25CA-7047-9391-A636C2DFF484}"/>
              </a:ext>
            </a:extLst>
          </p:cNvPr>
          <p:cNvSpPr>
            <a:spLocks noGrp="1"/>
          </p:cNvSpPr>
          <p:nvPr>
            <p:ph type="title"/>
          </p:nvPr>
        </p:nvSpPr>
        <p:spPr>
          <a:xfrm>
            <a:off x="1000125" y="764373"/>
            <a:ext cx="10506075" cy="1293028"/>
          </a:xfrm>
        </p:spPr>
        <p:txBody>
          <a:bodyPr>
            <a:normAutofit fontScale="90000"/>
          </a:bodyPr>
          <a:lstStyle/>
          <a:p>
            <a:r>
              <a:rPr lang="en-US" dirty="0"/>
              <a:t>Verify the std::</a:t>
            </a:r>
            <a:r>
              <a:rPr lang="en-US" dirty="0" err="1"/>
              <a:t>out_of_range</a:t>
            </a:r>
            <a:r>
              <a:rPr lang="en-US" dirty="0"/>
              <a:t> exception is thrown when calling at() with an index out of bounds</a:t>
            </a:r>
            <a:br>
              <a:rPr lang="en-US" dirty="0"/>
            </a:br>
            <a:endParaRPr lang="en-US" dirty="0"/>
          </a:p>
        </p:txBody>
      </p:sp>
      <p:sp>
        <p:nvSpPr>
          <p:cNvPr id="3" name="Text Placeholder 2">
            <a:extLst>
              <a:ext uri="{FF2B5EF4-FFF2-40B4-BE49-F238E27FC236}">
                <a16:creationId xmlns:a16="http://schemas.microsoft.com/office/drawing/2014/main" id="{B745F151-2F86-1749-AFB3-2D54DEF0F961}"/>
              </a:ext>
            </a:extLst>
          </p:cNvPr>
          <p:cNvSpPr>
            <a:spLocks noGrp="1"/>
          </p:cNvSpPr>
          <p:nvPr>
            <p:ph type="body" idx="1"/>
          </p:nvPr>
        </p:nvSpPr>
        <p:spPr/>
        <p:txBody>
          <a:bodyPr/>
          <a:lstStyle/>
          <a:p>
            <a:pPr marL="114300" indent="0">
              <a:buNone/>
            </a:pPr>
            <a:r>
              <a:rPr lang="en-US" dirty="0"/>
              <a:t>TEST_F(</a:t>
            </a:r>
            <a:r>
              <a:rPr lang="en-US" dirty="0" err="1"/>
              <a:t>CollectionTest</a:t>
            </a:r>
            <a:r>
              <a:rPr lang="en-US" dirty="0"/>
              <a:t>, </a:t>
            </a:r>
            <a:r>
              <a:rPr lang="en-US" dirty="0" err="1"/>
              <a:t>OutOfRangeExceptionThrownOutOfBounds</a:t>
            </a:r>
            <a:r>
              <a:rPr lang="en-US" dirty="0"/>
              <a:t>)</a:t>
            </a:r>
          </a:p>
          <a:p>
            <a:pPr marL="114300" indent="0">
              <a:buNone/>
            </a:pPr>
            <a:r>
              <a:rPr lang="en-US" dirty="0"/>
              <a:t>{</a:t>
            </a:r>
          </a:p>
          <a:p>
            <a:pPr marL="114300" indent="0">
              <a:buNone/>
            </a:pPr>
            <a:r>
              <a:rPr lang="en-US" dirty="0"/>
              <a:t>  // define a vector with 10 elements</a:t>
            </a:r>
          </a:p>
          <a:p>
            <a:pPr marL="114300" indent="0">
              <a:buNone/>
            </a:pPr>
            <a:r>
              <a:rPr lang="en-US" dirty="0"/>
              <a:t>  std::vector&lt;</a:t>
            </a:r>
            <a:r>
              <a:rPr lang="en-US" b="1" dirty="0"/>
              <a:t>int</a:t>
            </a:r>
            <a:r>
              <a:rPr lang="en-US" dirty="0"/>
              <a:t>&gt; elements(10);</a:t>
            </a:r>
          </a:p>
          <a:p>
            <a:pPr marL="114300" indent="0">
              <a:buNone/>
            </a:pPr>
            <a:r>
              <a:rPr lang="en-US" dirty="0"/>
              <a:t>    </a:t>
            </a:r>
          </a:p>
          <a:p>
            <a:pPr marL="114300" indent="0">
              <a:buNone/>
            </a:pPr>
            <a:r>
              <a:rPr lang="en-US" dirty="0"/>
              <a:t>  // expect an </a:t>
            </a:r>
            <a:r>
              <a:rPr lang="en-US" dirty="0" err="1"/>
              <a:t>out_of_range</a:t>
            </a:r>
            <a:r>
              <a:rPr lang="en-US" dirty="0"/>
              <a:t> exception to be thrown when calling vector with out of bounds index</a:t>
            </a:r>
          </a:p>
          <a:p>
            <a:pPr marL="114300" indent="0">
              <a:buNone/>
            </a:pPr>
            <a:r>
              <a:rPr lang="en-US" dirty="0"/>
              <a:t>  EXPECT_THROW(</a:t>
            </a:r>
            <a:r>
              <a:rPr lang="en-US" dirty="0" err="1"/>
              <a:t>elements.at</a:t>
            </a:r>
            <a:r>
              <a:rPr lang="en-US" dirty="0"/>
              <a:t>(11), std::</a:t>
            </a:r>
            <a:r>
              <a:rPr lang="en-US" dirty="0" err="1"/>
              <a:t>out_of_range</a:t>
            </a:r>
            <a:r>
              <a:rPr lang="en-US" dirty="0"/>
              <a:t>);</a:t>
            </a:r>
          </a:p>
          <a:p>
            <a:pPr marL="114300" indent="0">
              <a:buNone/>
            </a:pPr>
            <a:r>
              <a:rPr lang="en-US" dirty="0"/>
              <a:t>}</a:t>
            </a:r>
          </a:p>
          <a:p>
            <a:pPr marL="114300" indent="0">
              <a:buNone/>
            </a:pPr>
            <a:endParaRPr lang="en-US" dirty="0"/>
          </a:p>
        </p:txBody>
      </p:sp>
      <p:pic>
        <p:nvPicPr>
          <p:cNvPr id="4" name="Audio 3">
            <a:hlinkClick r:id="" action="ppaction://media"/>
            <a:extLst>
              <a:ext uri="{FF2B5EF4-FFF2-40B4-BE49-F238E27FC236}">
                <a16:creationId xmlns:a16="http://schemas.microsoft.com/office/drawing/2014/main" id="{81E909CC-0B9F-C840-B2DD-D83A09777A0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3138428"/>
      </p:ext>
    </p:extLst>
  </p:cSld>
  <p:clrMapOvr>
    <a:masterClrMapping/>
  </p:clrMapOvr>
  <mc:AlternateContent xmlns:mc="http://schemas.openxmlformats.org/markup-compatibility/2006">
    <mc:Choice xmlns:p14="http://schemas.microsoft.com/office/powerpoint/2010/main" Requires="p14">
      <p:transition spd="slow" p14:dur="2000" advTm="22608"/>
    </mc:Choice>
    <mc:Fallback>
      <p:transition spd="slow" advTm="226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65AE3-DE33-554A-8242-DDFC30B74A7D}"/>
              </a:ext>
            </a:extLst>
          </p:cNvPr>
          <p:cNvSpPr>
            <a:spLocks noGrp="1"/>
          </p:cNvSpPr>
          <p:nvPr>
            <p:ph type="title"/>
          </p:nvPr>
        </p:nvSpPr>
        <p:spPr/>
        <p:txBody>
          <a:bodyPr/>
          <a:lstStyle/>
          <a:p>
            <a:r>
              <a:rPr lang="en-US" dirty="0"/>
              <a:t>Does the Clear Function Erase the Collection?</a:t>
            </a:r>
          </a:p>
        </p:txBody>
      </p:sp>
      <p:sp>
        <p:nvSpPr>
          <p:cNvPr id="3" name="Text Placeholder 2">
            <a:extLst>
              <a:ext uri="{FF2B5EF4-FFF2-40B4-BE49-F238E27FC236}">
                <a16:creationId xmlns:a16="http://schemas.microsoft.com/office/drawing/2014/main" id="{BAE411AC-DDD2-5544-A9EE-F775CB41618D}"/>
              </a:ext>
            </a:extLst>
          </p:cNvPr>
          <p:cNvSpPr>
            <a:spLocks noGrp="1"/>
          </p:cNvSpPr>
          <p:nvPr>
            <p:ph type="body" idx="1"/>
          </p:nvPr>
        </p:nvSpPr>
        <p:spPr/>
        <p:txBody>
          <a:bodyPr>
            <a:normAutofit fontScale="85000" lnSpcReduction="20000"/>
          </a:bodyPr>
          <a:lstStyle/>
          <a:p>
            <a:pPr marL="114300" indent="0">
              <a:buNone/>
            </a:pPr>
            <a:r>
              <a:rPr lang="en-US" dirty="0"/>
              <a:t>TEST_F(</a:t>
            </a:r>
            <a:r>
              <a:rPr lang="en-US" dirty="0" err="1"/>
              <a:t>CollectionTest</a:t>
            </a:r>
            <a:r>
              <a:rPr lang="en-US" dirty="0"/>
              <a:t>, </a:t>
            </a:r>
            <a:r>
              <a:rPr lang="en-US" dirty="0" err="1"/>
              <a:t>ClearErasesCollection</a:t>
            </a:r>
            <a:r>
              <a:rPr lang="en-US" dirty="0"/>
              <a:t>)</a:t>
            </a:r>
          </a:p>
          <a:p>
            <a:pPr marL="114300" indent="0">
              <a:buNone/>
            </a:pPr>
            <a:r>
              <a:rPr lang="en-US" dirty="0"/>
              <a:t>{</a:t>
            </a:r>
          </a:p>
          <a:p>
            <a:pPr marL="114300" indent="0">
              <a:buNone/>
            </a:pPr>
            <a:r>
              <a:rPr lang="en-US" dirty="0"/>
              <a:t>  // add initial entries</a:t>
            </a:r>
          </a:p>
          <a:p>
            <a:pPr marL="114300" indent="0">
              <a:buNone/>
            </a:pPr>
            <a:r>
              <a:rPr lang="en-US" dirty="0"/>
              <a:t>  </a:t>
            </a:r>
            <a:r>
              <a:rPr lang="en-US" dirty="0" err="1"/>
              <a:t>add_entries</a:t>
            </a:r>
            <a:r>
              <a:rPr lang="en-US" dirty="0"/>
              <a:t>(10);</a:t>
            </a:r>
          </a:p>
          <a:p>
            <a:pPr marL="114300" indent="0">
              <a:buNone/>
            </a:pPr>
            <a:endParaRPr lang="en-US" dirty="0"/>
          </a:p>
          <a:p>
            <a:pPr marL="114300" indent="0">
              <a:buNone/>
            </a:pPr>
            <a:r>
              <a:rPr lang="en-US" dirty="0"/>
              <a:t>  // clear the collection</a:t>
            </a:r>
          </a:p>
          <a:p>
            <a:pPr marL="114300" indent="0">
              <a:buNone/>
            </a:pPr>
            <a:r>
              <a:rPr lang="en-US" dirty="0"/>
              <a:t>  collection-&gt;clear();</a:t>
            </a:r>
          </a:p>
          <a:p>
            <a:pPr marL="114300" indent="0">
              <a:buNone/>
            </a:pPr>
            <a:endParaRPr lang="en-US" dirty="0"/>
          </a:p>
          <a:p>
            <a:pPr marL="114300" indent="0">
              <a:buNone/>
            </a:pPr>
            <a:r>
              <a:rPr lang="en-US" dirty="0"/>
              <a:t>  // verify that clear erased the collection size to zero</a:t>
            </a:r>
          </a:p>
          <a:p>
            <a:pPr marL="114300" indent="0">
              <a:buNone/>
            </a:pPr>
            <a:r>
              <a:rPr lang="en-US" dirty="0"/>
              <a:t>  ASSERT_TRUE(collection-&gt;size() == 0);</a:t>
            </a:r>
          </a:p>
          <a:p>
            <a:pPr marL="114300" indent="0">
              <a:buNone/>
            </a:pPr>
            <a:r>
              <a:rPr lang="en-US" dirty="0"/>
              <a:t>}</a:t>
            </a:r>
          </a:p>
          <a:p>
            <a:pPr marL="114300" indent="0">
              <a:buNone/>
            </a:pPr>
            <a:endParaRPr lang="en-US" dirty="0"/>
          </a:p>
        </p:txBody>
      </p:sp>
      <p:pic>
        <p:nvPicPr>
          <p:cNvPr id="4" name="Audio 3">
            <a:hlinkClick r:id="" action="ppaction://media"/>
            <a:extLst>
              <a:ext uri="{FF2B5EF4-FFF2-40B4-BE49-F238E27FC236}">
                <a16:creationId xmlns:a16="http://schemas.microsoft.com/office/drawing/2014/main" id="{FF317782-19F1-3544-A336-BDEF64D158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3901974"/>
      </p:ext>
    </p:extLst>
  </p:cSld>
  <p:clrMapOvr>
    <a:masterClrMapping/>
  </p:clrMapOvr>
  <mc:AlternateContent xmlns:mc="http://schemas.openxmlformats.org/markup-compatibility/2006">
    <mc:Choice xmlns:p14="http://schemas.microsoft.com/office/powerpoint/2010/main" Requires="p14">
      <p:transition spd="slow" p14:dur="2000" advTm="25842"/>
    </mc:Choice>
    <mc:Fallback>
      <p:transition spd="slow" advTm="258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831C2EAD-CDA9-9D4B-8152-67EDC4B7CBAA}"/>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714"/>
    </mc:Choice>
    <mc:Fallback>
      <p:transition spd="slow" advTm="177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457200" lvl="1" indent="0" algn="l" rtl="0">
              <a:lnSpc>
                <a:spcPct val="90000"/>
              </a:lnSpc>
              <a:spcBef>
                <a:spcPts val="0"/>
              </a:spcBef>
              <a:spcAft>
                <a:spcPts val="0"/>
              </a:spcAft>
              <a:buClr>
                <a:schemeClr val="lt1"/>
              </a:buClr>
              <a:buSzPts val="2000"/>
              <a:buNone/>
            </a:pPr>
            <a:r>
              <a:rPr lang="en-US" dirty="0"/>
              <a:t>The </a:t>
            </a:r>
            <a:r>
              <a:rPr lang="en-US" dirty="0" err="1"/>
              <a:t>DevSecOps</a:t>
            </a:r>
            <a:r>
              <a:rPr lang="en-US" dirty="0"/>
              <a:t> pipeline integrates multiple security measures and tools into each portion of both pre-production and production. </a:t>
            </a:r>
          </a:p>
          <a:p>
            <a:pPr marL="685800" lvl="1" indent="-228600" algn="l" rtl="0">
              <a:lnSpc>
                <a:spcPct val="90000"/>
              </a:lnSpc>
              <a:spcBef>
                <a:spcPts val="0"/>
              </a:spcBef>
              <a:spcAft>
                <a:spcPts val="0"/>
              </a:spcAft>
              <a:buClr>
                <a:schemeClr val="lt1"/>
              </a:buClr>
              <a:buSzPts val="2000"/>
              <a:buChar char="•"/>
            </a:pPr>
            <a:endParaRPr lang="en-US" dirty="0"/>
          </a:p>
          <a:p>
            <a:pPr marL="685800" lvl="1" indent="-228600" algn="l" rtl="0">
              <a:lnSpc>
                <a:spcPct val="90000"/>
              </a:lnSpc>
              <a:spcBef>
                <a:spcPts val="0"/>
              </a:spcBef>
              <a:spcAft>
                <a:spcPts val="0"/>
              </a:spcAft>
              <a:buClr>
                <a:schemeClr val="lt1"/>
              </a:buClr>
              <a:buSzPts val="2000"/>
              <a:buChar char="•"/>
            </a:pPr>
            <a:r>
              <a:rPr lang="en-US" b="1" dirty="0"/>
              <a:t>Pre-Production:</a:t>
            </a:r>
          </a:p>
          <a:p>
            <a:pPr marL="1143000" lvl="2" indent="-228600">
              <a:spcBef>
                <a:spcPts val="0"/>
              </a:spcBef>
              <a:buSzPts val="2000"/>
            </a:pPr>
            <a:r>
              <a:rPr lang="en-US" dirty="0"/>
              <a:t>Planning includes threat modeling and security tool training.</a:t>
            </a:r>
          </a:p>
          <a:p>
            <a:pPr marL="1143000" lvl="2" indent="-228600">
              <a:spcBef>
                <a:spcPts val="0"/>
              </a:spcBef>
              <a:buSzPts val="2000"/>
            </a:pPr>
            <a:r>
              <a:rPr lang="en-US" dirty="0"/>
              <a:t>Designing and building include IDE security plug-ins and compilers.</a:t>
            </a:r>
          </a:p>
          <a:p>
            <a:pPr marL="1143000" lvl="2" indent="-228600">
              <a:spcBef>
                <a:spcPts val="0"/>
              </a:spcBef>
              <a:buSzPts val="2000"/>
            </a:pPr>
            <a:r>
              <a:rPr lang="en-US" dirty="0"/>
              <a:t>Verification includes testing and vulnerability scanning.</a:t>
            </a:r>
          </a:p>
          <a:p>
            <a:pPr marL="685800" lvl="1" indent="-228600">
              <a:spcBef>
                <a:spcPts val="0"/>
              </a:spcBef>
              <a:buSzPts val="2000"/>
            </a:pPr>
            <a:endParaRPr lang="en-US" dirty="0"/>
          </a:p>
          <a:p>
            <a:pPr marL="685800" lvl="1" indent="-228600">
              <a:spcBef>
                <a:spcPts val="0"/>
              </a:spcBef>
              <a:buSzPts val="2000"/>
            </a:pPr>
            <a:r>
              <a:rPr lang="en-US" b="1" dirty="0"/>
              <a:t>Production:</a:t>
            </a:r>
          </a:p>
          <a:p>
            <a:pPr marL="1143000" lvl="2" indent="-228600">
              <a:spcBef>
                <a:spcPts val="0"/>
              </a:spcBef>
              <a:buSzPts val="2000"/>
            </a:pPr>
            <a:r>
              <a:rPr lang="en-US" dirty="0"/>
              <a:t>Prevention, detection, response, and prediction include security measures such as penetration tests, intrusion detection, blocking attacks, and stabilizing the system after an attack.</a:t>
            </a:r>
          </a:p>
          <a:p>
            <a:pPr marL="457200" lvl="1" indent="0" algn="l" rtl="0">
              <a:lnSpc>
                <a:spcPct val="90000"/>
              </a:lnSpc>
              <a:spcBef>
                <a:spcPts val="0"/>
              </a:spcBef>
              <a:spcAft>
                <a:spcPts val="0"/>
              </a:spcAft>
              <a:buClr>
                <a:schemeClr val="lt1"/>
              </a:buClr>
              <a:buSzPts val="2000"/>
              <a:buNone/>
            </a:pPr>
            <a:endParaRPr lang="en-US" dirty="0"/>
          </a:p>
          <a:p>
            <a:pPr marL="457200" lvl="1" indent="0" algn="l" rtl="0">
              <a:lnSpc>
                <a:spcPct val="90000"/>
              </a:lnSpc>
              <a:spcBef>
                <a:spcPts val="500"/>
              </a:spcBef>
              <a:spcAft>
                <a:spcPts val="0"/>
              </a:spcAft>
              <a:buClr>
                <a:schemeClr val="lt1"/>
              </a:buClr>
              <a:buSzPts val="2000"/>
              <a:buNone/>
            </a:pPr>
            <a:endParaRPr lang="en-US" sz="16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AC8B55BA-B3AF-EE44-8B07-4B37DAB530A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8939"/>
    </mc:Choice>
    <mc:Fallback>
      <p:transition spd="slow" advTm="389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10000"/>
          </a:bodyPr>
          <a:lstStyle/>
          <a:p>
            <a:pPr marL="228600" lvl="0" indent="-228600" algn="l" rtl="0">
              <a:lnSpc>
                <a:spcPct val="90000"/>
              </a:lnSpc>
              <a:spcBef>
                <a:spcPts val="0"/>
              </a:spcBef>
              <a:spcAft>
                <a:spcPts val="0"/>
              </a:spcAft>
              <a:buClr>
                <a:schemeClr val="lt1"/>
              </a:buClr>
              <a:buSzPts val="2000"/>
              <a:buChar char="•"/>
            </a:pPr>
            <a:r>
              <a:rPr lang="en-US" sz="2000" b="1" dirty="0"/>
              <a:t>Act now:</a:t>
            </a:r>
          </a:p>
          <a:p>
            <a:pPr marL="685800" lvl="1" indent="-228600">
              <a:spcBef>
                <a:spcPts val="0"/>
              </a:spcBef>
              <a:buSzPts val="2000"/>
            </a:pPr>
            <a:r>
              <a:rPr lang="en-US" sz="1800" dirty="0"/>
              <a:t>Acting on threats and putting security at the forefront is best practice when it comes to building an maintaining a secure cyber company, and the benefits far outweigh the risks. </a:t>
            </a:r>
          </a:p>
          <a:p>
            <a:pPr marL="685800" lvl="1" indent="-228600">
              <a:spcBef>
                <a:spcPts val="0"/>
              </a:spcBef>
              <a:buSzPts val="2000"/>
            </a:pPr>
            <a:r>
              <a:rPr lang="en-US" sz="1800" dirty="0"/>
              <a:t>Implementing security from the start ensures that time and resources are saved later if an attack were to occur, and could also save the company from worse outcomes, such as loss of business and damage to reputation.</a:t>
            </a:r>
          </a:p>
          <a:p>
            <a:pPr marL="685800" lvl="1" indent="-228600">
              <a:spcBef>
                <a:spcPts val="0"/>
              </a:spcBef>
              <a:buSzPts val="2000"/>
            </a:pPr>
            <a:r>
              <a:rPr lang="en-US" sz="1800" dirty="0"/>
              <a:t>More money, time, and employees may be needed in order to implement security from the start, but it saves the business from remaining vulnerable and suffering from the consequences listed above. </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b="1" dirty="0"/>
              <a:t>Wait: </a:t>
            </a:r>
          </a:p>
          <a:p>
            <a:pPr marL="685800" lvl="1" indent="-228600">
              <a:spcBef>
                <a:spcPts val="0"/>
              </a:spcBef>
              <a:buSzPts val="2000"/>
            </a:pPr>
            <a:r>
              <a:rPr lang="en-US" sz="1800" dirty="0"/>
              <a:t>Waiting until an attack occurs to address security is not best practice. It leaves the system vulnerable and costs the company more time, money, and resources to mitigate in the long run.</a:t>
            </a:r>
          </a:p>
          <a:p>
            <a:pPr marL="685800" lvl="1" indent="-228600">
              <a:spcBef>
                <a:spcPts val="0"/>
              </a:spcBef>
              <a:buSzPts val="2000"/>
            </a:pPr>
            <a:r>
              <a:rPr lang="en-US" sz="1800" dirty="0"/>
              <a:t>The company may save time and money initially by avoiding implementing security measures, but this is risky as it leaves the system vulnerable to attacks and could severely damage the company’s reputation and cause them to lose business. It is also more difficult to implement security later after the system is already built.</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F2037E0A-EC59-4D47-AC7F-24BF7BCBB08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6543"/>
    </mc:Choice>
    <mc:Fallback>
      <p:transition spd="slow" advTm="765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257300" lvl="2">
              <a:spcBef>
                <a:spcPts val="0"/>
              </a:spcBef>
            </a:pPr>
            <a:r>
              <a:rPr lang="en-US" sz="2000" dirty="0"/>
              <a:t>I recommend the company keep up to date on security tools such as IDE’s and their compilers, static analysis tools, programming language rules and coding standards, and other emerging security best-practices. </a:t>
            </a:r>
          </a:p>
          <a:p>
            <a:pPr marL="1257300" lvl="2">
              <a:spcBef>
                <a:spcPts val="0"/>
              </a:spcBef>
            </a:pPr>
            <a:endParaRPr lang="en-US" sz="2000" dirty="0"/>
          </a:p>
          <a:p>
            <a:pPr marL="1257300" lvl="2">
              <a:spcBef>
                <a:spcPts val="0"/>
              </a:spcBef>
            </a:pPr>
            <a:r>
              <a:rPr lang="en-US" sz="2000" dirty="0"/>
              <a:t>I also recommend the company continue to update and modify the security policy based on any new, relevant information that pertains to security. </a:t>
            </a:r>
          </a:p>
          <a:p>
            <a:pPr marL="914400" lvl="2" indent="0" algn="l" rtl="0">
              <a:lnSpc>
                <a:spcPct val="90000"/>
              </a:lnSpc>
              <a:spcBef>
                <a:spcPts val="0"/>
              </a:spcBef>
              <a:spcAft>
                <a:spcPts val="0"/>
              </a:spcAft>
              <a:buClr>
                <a:schemeClr val="lt1"/>
              </a:buClr>
              <a:buSzPts val="1800"/>
              <a:buNone/>
            </a:pPr>
            <a:endParaRPr sz="2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4B10DC10-5553-5640-AC67-D2BE0544A6E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6729"/>
    </mc:Choice>
    <mc:Fallback>
      <p:transition spd="slow" advTm="267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sz="2000" dirty="0"/>
              <a:t>Overall, the company should use the security policy as a starting point for all new programs and system modifications and should continue to update the policy as necessary in order to keep security at the forefront of the system. </a:t>
            </a:r>
          </a:p>
          <a:p>
            <a:pPr marL="228600" lvl="0" indent="-228600" algn="l" rtl="0">
              <a:lnSpc>
                <a:spcPct val="90000"/>
              </a:lnSpc>
              <a:spcBef>
                <a:spcPts val="0"/>
              </a:spcBef>
              <a:spcAft>
                <a:spcPts val="0"/>
              </a:spcAft>
              <a:buClr>
                <a:schemeClr val="lt1"/>
              </a:buClr>
              <a:buSzPts val="2200"/>
              <a:buChar char="•"/>
            </a:pPr>
            <a:endParaRPr lang="en-US" sz="2000" dirty="0"/>
          </a:p>
          <a:p>
            <a:pPr marL="228600" lvl="0" indent="-228600" algn="l" rtl="0">
              <a:lnSpc>
                <a:spcPct val="90000"/>
              </a:lnSpc>
              <a:spcBef>
                <a:spcPts val="0"/>
              </a:spcBef>
              <a:spcAft>
                <a:spcPts val="0"/>
              </a:spcAft>
              <a:buClr>
                <a:schemeClr val="lt1"/>
              </a:buClr>
              <a:buSzPts val="2200"/>
              <a:buChar char="•"/>
            </a:pPr>
            <a:r>
              <a:rPr lang="en-US" sz="2000" dirty="0"/>
              <a:t>The company should also monitor any news regarding security in the cyber world in order to learn of any new exploitations and how they can adapt to avoid them.</a:t>
            </a:r>
          </a:p>
          <a:p>
            <a:pPr marL="228600" lvl="0" indent="-228600" algn="l" rtl="0">
              <a:lnSpc>
                <a:spcPct val="90000"/>
              </a:lnSpc>
              <a:spcBef>
                <a:spcPts val="0"/>
              </a:spcBef>
              <a:spcAft>
                <a:spcPts val="0"/>
              </a:spcAft>
              <a:buClr>
                <a:schemeClr val="lt1"/>
              </a:buClr>
              <a:buSzPts val="2200"/>
              <a:buChar char="•"/>
            </a:pPr>
            <a:endParaRPr lang="en-US" sz="2000" dirty="0"/>
          </a:p>
          <a:p>
            <a:pPr marL="228600" lvl="0" indent="-228600">
              <a:spcBef>
                <a:spcPts val="0"/>
              </a:spcBef>
              <a:buSzPts val="2200"/>
            </a:pPr>
            <a:r>
              <a:rPr lang="en-US" sz="2000" dirty="0"/>
              <a:t>One example is the recent breach and looting of over 3 million </a:t>
            </a:r>
            <a:r>
              <a:rPr lang="en-US" sz="2000" dirty="0" err="1"/>
              <a:t>FlexBooker</a:t>
            </a:r>
            <a:r>
              <a:rPr lang="en-US" sz="2000" dirty="0"/>
              <a:t> users' personal information through the exploitation of improperly configured S3 buckets using Amazon Web Services (</a:t>
            </a:r>
            <a:r>
              <a:rPr lang="en-US" sz="2000" dirty="0" err="1"/>
              <a:t>Heiligenstein</a:t>
            </a:r>
            <a:r>
              <a:rPr lang="en-US" sz="2000" dirty="0"/>
              <a:t>, 2022).</a:t>
            </a:r>
          </a:p>
          <a:p>
            <a:pPr marL="228600" lvl="0" indent="-228600" algn="l" rtl="0">
              <a:lnSpc>
                <a:spcPct val="90000"/>
              </a:lnSpc>
              <a:spcBef>
                <a:spcPts val="0"/>
              </a:spcBef>
              <a:spcAft>
                <a:spcPts val="0"/>
              </a:spcAft>
              <a:buClr>
                <a:schemeClr val="lt1"/>
              </a:buClr>
              <a:buSzPts val="2200"/>
              <a:buChar char="•"/>
            </a:pPr>
            <a:endParaRPr lang="en-US" sz="2000" dirty="0"/>
          </a:p>
          <a:p>
            <a:pPr marL="228600" lvl="0" indent="-228600" algn="l" rtl="0">
              <a:lnSpc>
                <a:spcPct val="90000"/>
              </a:lnSpc>
              <a:spcBef>
                <a:spcPts val="0"/>
              </a:spcBef>
              <a:spcAft>
                <a:spcPts val="0"/>
              </a:spcAft>
              <a:buClr>
                <a:schemeClr val="lt1"/>
              </a:buClr>
              <a:buSzPts val="2200"/>
              <a:buChar char="•"/>
            </a:pPr>
            <a:r>
              <a:rPr lang="en-US" sz="2000" dirty="0"/>
              <a:t>It is also important to stay alert on the motivation of hackers in order to inform how to secure your system and how to avoid disastrous attacks. </a:t>
            </a:r>
          </a:p>
          <a:p>
            <a:pPr marL="228600" lvl="0" indent="-228600" algn="l" rtl="0">
              <a:lnSpc>
                <a:spcPct val="90000"/>
              </a:lnSpc>
              <a:spcBef>
                <a:spcPts val="0"/>
              </a:spcBef>
              <a:spcAft>
                <a:spcPts val="0"/>
              </a:spcAft>
              <a:buClr>
                <a:schemeClr val="lt1"/>
              </a:buClr>
              <a:buSzPts val="2200"/>
              <a:buChar char="•"/>
            </a:pP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A9AF9F9F-254E-6242-868E-6423FDDE331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6564"/>
    </mc:Choice>
    <mc:Fallback>
      <p:transition spd="slow" advTm="66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indent="-457200">
              <a:spcBef>
                <a:spcPts val="0"/>
              </a:spcBef>
              <a:buSzPts val="2200"/>
              <a:buNone/>
            </a:pPr>
            <a:r>
              <a:rPr lang="en-US" dirty="0" err="1"/>
              <a:t>Heiligenstein</a:t>
            </a:r>
            <a:r>
              <a:rPr lang="en-US" dirty="0"/>
              <a:t>, M. X. (2022, February 4). </a:t>
            </a:r>
            <a:r>
              <a:rPr lang="en-US" i="1" dirty="0"/>
              <a:t>Amazon Web Services (AWS) data breaches: Full timeline through 2022</a:t>
            </a:r>
            <a:r>
              <a:rPr lang="en-US" dirty="0"/>
              <a:t>. Firewall Times. Retrieved February 14, 2022, from https://</a:t>
            </a:r>
            <a:r>
              <a:rPr lang="en-US" dirty="0" err="1"/>
              <a:t>firewalltimes.com</a:t>
            </a:r>
            <a:r>
              <a:rPr lang="en-US" dirty="0"/>
              <a:t>/amazon-web-services-data-breach-timeline/ </a:t>
            </a:r>
          </a:p>
          <a:p>
            <a:pPr marL="0" lvl="0" indent="0" algn="l" rtl="0">
              <a:lnSpc>
                <a:spcPct val="90000"/>
              </a:lnSpc>
              <a:spcBef>
                <a:spcPts val="0"/>
              </a:spcBef>
              <a:spcAft>
                <a:spcPts val="0"/>
              </a:spcAft>
              <a:buClr>
                <a:schemeClr val="lt1"/>
              </a:buClr>
              <a:buSzPts val="2200"/>
              <a:buNone/>
            </a:pPr>
            <a:endParaRPr dirty="0"/>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1736901"/>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The security policy I developed for Green Pace details core security principles, C/C++ coding standards, data encryption and Triple A (Authentication, Authorization, and Accounting) standards. This policy is needed because it serves as a consistent and transparent base for all staff that create, deploy, or support custom software at Green Pace. It will support the defense-in-depth best practice by detailing and implementing multiple layers of security best practices.</a:t>
            </a: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58662" y="4020570"/>
            <a:ext cx="5874675" cy="2712984"/>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CDCFCE94-217D-0F44-9A8D-2D8A82EFC7C5}"/>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3964"/>
    </mc:Choice>
    <mc:Fallback>
      <p:transition spd="slow" advTm="439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fontScale="85000" lnSpcReduction="20000"/>
          </a:bodyPr>
          <a:lstStyle/>
          <a:p>
            <a:pPr marL="228600" lvl="0" indent="0" algn="l" rtl="0">
              <a:lnSpc>
                <a:spcPct val="107916"/>
              </a:lnSpc>
              <a:spcBef>
                <a:spcPts val="0"/>
              </a:spcBef>
              <a:spcAft>
                <a:spcPts val="0"/>
              </a:spcAft>
              <a:buSzPts val="1800"/>
              <a:buNone/>
            </a:pPr>
            <a:r>
              <a:rPr lang="en-US" sz="2000" dirty="0">
                <a:solidFill>
                  <a:srgbClr val="FFFFFF"/>
                </a:solidFill>
              </a:rPr>
              <a:t>Each rule detailed for the coding standards has both a priority level and a likeliness level. The matrix table to the right indicates these assignments. These rules can be enforced using various types of automation tools, such as </a:t>
            </a:r>
            <a:r>
              <a:rPr lang="en-US" sz="2000" dirty="0" err="1">
                <a:solidFill>
                  <a:srgbClr val="FFFFFF"/>
                </a:solidFill>
              </a:rPr>
              <a:t>Parasoft</a:t>
            </a:r>
            <a:r>
              <a:rPr lang="en-US" sz="2000" dirty="0">
                <a:solidFill>
                  <a:srgbClr val="FFFFFF"/>
                </a:solidFill>
              </a:rPr>
              <a:t>, </a:t>
            </a:r>
            <a:r>
              <a:rPr lang="en-US" sz="2000" dirty="0" err="1">
                <a:solidFill>
                  <a:srgbClr val="FFFFFF"/>
                </a:solidFill>
              </a:rPr>
              <a:t>CodeSonar</a:t>
            </a:r>
            <a:r>
              <a:rPr lang="en-US" sz="2000" dirty="0">
                <a:solidFill>
                  <a:srgbClr val="FFFFFF"/>
                </a:solidFill>
              </a:rPr>
              <a:t>, and </a:t>
            </a:r>
            <a:r>
              <a:rPr lang="en-US" sz="2000" dirty="0" err="1">
                <a:solidFill>
                  <a:srgbClr val="FFFFFF"/>
                </a:solidFill>
              </a:rPr>
              <a:t>Polyspace</a:t>
            </a:r>
            <a:r>
              <a:rPr lang="en-US" sz="2000" dirty="0">
                <a:solidFill>
                  <a:srgbClr val="FFFFFF"/>
                </a:solidFill>
              </a:rPr>
              <a:t> bug finder. </a:t>
            </a:r>
            <a:endParaRPr dirty="0"/>
          </a:p>
        </p:txBody>
      </p:sp>
      <p:graphicFrame>
        <p:nvGraphicFramePr>
          <p:cNvPr id="161" name="Google Shape;161;p4" descr="Alt text required"/>
          <p:cNvGraphicFramePr/>
          <p:nvPr>
            <p:extLst>
              <p:ext uri="{D42A27DB-BD31-4B8C-83A1-F6EECF244321}">
                <p14:modId xmlns:p14="http://schemas.microsoft.com/office/powerpoint/2010/main" val="3720850322"/>
              </p:ext>
            </p:extLst>
          </p:nvPr>
        </p:nvGraphicFramePr>
        <p:xfrm>
          <a:off x="3171900" y="1811983"/>
          <a:ext cx="7835225" cy="442105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STR50-CPP</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DCL50-CPP</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FIO30-C  </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CTR53-CPP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600" u="none" strike="noStrike" cap="none" dirty="0">
                          <a:solidFill>
                            <a:srgbClr val="FFD966"/>
                          </a:solidFill>
                        </a:rPr>
                        <a:t>MEM50-CPP       </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600" u="none" strike="noStrike" cap="none" dirty="0">
                          <a:solidFill>
                            <a:srgbClr val="FFD966"/>
                          </a:solidFill>
                        </a:rPr>
                        <a:t>ERR58-CPP</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ERR55-CPP</a:t>
                      </a:r>
                      <a:endParaRPr sz="16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600" u="none" strike="noStrike" cap="none" dirty="0">
                          <a:solidFill>
                            <a:srgbClr val="FFD966"/>
                          </a:solidFill>
                        </a:rPr>
                        <a:t>DCL50-CPP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600" u="none" strike="noStrike" cap="none" dirty="0">
                          <a:solidFill>
                            <a:srgbClr val="FFD966"/>
                          </a:solidFill>
                        </a:rPr>
                        <a:t>STR50-CPP </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FIO30-C </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MEM50-CPP </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600" u="none" strike="noStrike" cap="none" dirty="0">
                          <a:solidFill>
                            <a:srgbClr val="FFD966"/>
                          </a:solidFill>
                        </a:rPr>
                        <a:t>ERR55-CPP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600" u="none" strike="noStrike" cap="none" dirty="0">
                          <a:solidFill>
                            <a:srgbClr val="FFD966"/>
                          </a:solidFill>
                        </a:rPr>
                        <a:t>ERR58-CPP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600" u="none" strike="noStrike" cap="none" dirty="0">
                          <a:solidFill>
                            <a:srgbClr val="FFD966"/>
                          </a:solidFill>
                        </a:rPr>
                        <a:t>CTR53-CPP</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600" u="none" strike="noStrike" cap="none" dirty="0">
                          <a:solidFill>
                            <a:srgbClr val="FFD966"/>
                          </a:solidFill>
                        </a:rPr>
                        <a:t>INT50-CPP</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DCL60-CPP</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ERR62-CPP</a:t>
                      </a:r>
                      <a:endParaRPr lang="en-US" sz="800" u="none" strike="noStrike" cap="none" dirty="0"/>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INT50-CPP</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DCL60-CPP</a:t>
                      </a: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rgbClr val="FFD966"/>
                          </a:solidFill>
                        </a:rPr>
                        <a:t>ERR62-CPP</a:t>
                      </a:r>
                      <a:endParaRPr sz="8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35391A8C-B8F1-034F-8745-A03EE160FDF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286"/>
    </mc:Choice>
    <mc:Fallback>
      <p:transition spd="slow" advTm="292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10000"/>
          </a:bodyPr>
          <a:lstStyle/>
          <a:p>
            <a:pPr lvl="0" indent="-457200" algn="l" rtl="0">
              <a:lnSpc>
                <a:spcPct val="90000"/>
              </a:lnSpc>
              <a:spcBef>
                <a:spcPts val="0"/>
              </a:spcBef>
              <a:spcAft>
                <a:spcPts val="0"/>
              </a:spcAft>
              <a:buClr>
                <a:schemeClr val="lt1"/>
              </a:buClr>
              <a:buSzPts val="2200"/>
              <a:buFont typeface="+mj-lt"/>
              <a:buAutoNum type="arabicPeriod"/>
            </a:pPr>
            <a:r>
              <a:rPr lang="en-US" b="1" dirty="0"/>
              <a:t>Validate Input Data </a:t>
            </a:r>
            <a:r>
              <a:rPr lang="en-US" dirty="0"/>
              <a:t>– Coding Standards: Data Type, Data Value, String Correctness, SQL Injection, and Error Handling.</a:t>
            </a:r>
          </a:p>
          <a:p>
            <a:pPr lvl="0" indent="-457200" algn="l" rtl="0">
              <a:lnSpc>
                <a:spcPct val="90000"/>
              </a:lnSpc>
              <a:spcBef>
                <a:spcPts val="0"/>
              </a:spcBef>
              <a:spcAft>
                <a:spcPts val="0"/>
              </a:spcAft>
              <a:buClr>
                <a:schemeClr val="lt1"/>
              </a:buClr>
              <a:buSzPts val="2200"/>
              <a:buFont typeface="+mj-lt"/>
              <a:buAutoNum type="arabicPeriod"/>
            </a:pPr>
            <a:r>
              <a:rPr lang="en-US" b="1" dirty="0"/>
              <a:t>Heed Compiler Warnings </a:t>
            </a:r>
            <a:r>
              <a:rPr lang="en-US" dirty="0"/>
              <a:t>– Coding Standards: Assertions, Exceptions, and Declarations.</a:t>
            </a:r>
          </a:p>
          <a:p>
            <a:pPr lvl="0" indent="-457200" algn="l" rtl="0">
              <a:lnSpc>
                <a:spcPct val="90000"/>
              </a:lnSpc>
              <a:spcBef>
                <a:spcPts val="0"/>
              </a:spcBef>
              <a:spcAft>
                <a:spcPts val="0"/>
              </a:spcAft>
              <a:buClr>
                <a:schemeClr val="lt1"/>
              </a:buClr>
              <a:buSzPts val="2200"/>
              <a:buFont typeface="+mj-lt"/>
              <a:buAutoNum type="arabicPeriod"/>
            </a:pPr>
            <a:r>
              <a:rPr lang="en-US" b="1" dirty="0"/>
              <a:t>Architect and Design for Security Policies </a:t>
            </a:r>
            <a:r>
              <a:rPr lang="en-US" dirty="0"/>
              <a:t>– Coding Standards: All. </a:t>
            </a:r>
          </a:p>
          <a:p>
            <a:pPr lvl="0" indent="-457200" algn="l" rtl="0">
              <a:lnSpc>
                <a:spcPct val="90000"/>
              </a:lnSpc>
              <a:spcBef>
                <a:spcPts val="0"/>
              </a:spcBef>
              <a:spcAft>
                <a:spcPts val="0"/>
              </a:spcAft>
              <a:buClr>
                <a:schemeClr val="lt1"/>
              </a:buClr>
              <a:buSzPts val="2200"/>
              <a:buFont typeface="+mj-lt"/>
              <a:buAutoNum type="arabicPeriod"/>
            </a:pPr>
            <a:r>
              <a:rPr lang="en-US" b="1" dirty="0"/>
              <a:t>Keep it Simple </a:t>
            </a:r>
            <a:r>
              <a:rPr lang="en-US" dirty="0"/>
              <a:t>– Coding Standards: All. </a:t>
            </a:r>
          </a:p>
          <a:p>
            <a:pPr indent="-457200">
              <a:spcBef>
                <a:spcPts val="0"/>
              </a:spcBef>
              <a:buSzPts val="2200"/>
              <a:buFont typeface="+mj-lt"/>
              <a:buAutoNum type="arabicPeriod"/>
            </a:pPr>
            <a:r>
              <a:rPr lang="en-US" b="1" dirty="0"/>
              <a:t>Default Deny </a:t>
            </a:r>
            <a:r>
              <a:rPr lang="en-US" dirty="0"/>
              <a:t>– Coding Standards: Data Value, String Correctness, SQL Injection, and Error Handling.</a:t>
            </a:r>
          </a:p>
          <a:p>
            <a:pPr indent="-457200">
              <a:spcBef>
                <a:spcPts val="0"/>
              </a:spcBef>
              <a:buSzPts val="2200"/>
              <a:buFont typeface="+mj-lt"/>
              <a:buAutoNum type="arabicPeriod"/>
            </a:pPr>
            <a:r>
              <a:rPr lang="en-US" b="1" dirty="0"/>
              <a:t>Adhere to the Principle of Least Privilege </a:t>
            </a:r>
            <a:r>
              <a:rPr lang="en-US" dirty="0"/>
              <a:t>– Coding Standards: Data Value and SQL Injection.</a:t>
            </a:r>
          </a:p>
          <a:p>
            <a:pPr indent="-457200">
              <a:spcBef>
                <a:spcPts val="0"/>
              </a:spcBef>
              <a:buSzPts val="2200"/>
              <a:buFont typeface="+mj-lt"/>
              <a:buAutoNum type="arabicPeriod"/>
            </a:pPr>
            <a:r>
              <a:rPr lang="en-US" b="1" dirty="0"/>
              <a:t>Sanitize Data Sent to Other Systems </a:t>
            </a:r>
            <a:r>
              <a:rPr lang="en-US" dirty="0"/>
              <a:t>– Coding Standard: SQL Injection.</a:t>
            </a:r>
          </a:p>
          <a:p>
            <a:pPr indent="-457200">
              <a:spcBef>
                <a:spcPts val="0"/>
              </a:spcBef>
              <a:buSzPts val="2200"/>
              <a:buFont typeface="+mj-lt"/>
              <a:buAutoNum type="arabicPeriod"/>
            </a:pPr>
            <a:r>
              <a:rPr lang="en-US" b="1" dirty="0"/>
              <a:t>Practice Defense-in-Depth </a:t>
            </a:r>
            <a:r>
              <a:rPr lang="en-US" dirty="0"/>
              <a:t>– Coding Standards: SQL Injection, Memory Protection, Exceptions, and Error Handling.</a:t>
            </a:r>
          </a:p>
          <a:p>
            <a:pPr indent="-457200">
              <a:spcBef>
                <a:spcPts val="0"/>
              </a:spcBef>
              <a:buSzPts val="2200"/>
              <a:buFont typeface="+mj-lt"/>
              <a:buAutoNum type="arabicPeriod"/>
            </a:pPr>
            <a:r>
              <a:rPr lang="en-US" b="1" dirty="0"/>
              <a:t>Use Effective Quality Assurance Techniques </a:t>
            </a:r>
            <a:r>
              <a:rPr lang="en-US" dirty="0"/>
              <a:t>– Coding Standards: Data Value, Assertions, Exceptions, Containers, and Error Handling.</a:t>
            </a:r>
          </a:p>
          <a:p>
            <a:pPr indent="-457200">
              <a:spcBef>
                <a:spcPts val="0"/>
              </a:spcBef>
              <a:buSzPts val="2200"/>
              <a:buFont typeface="+mj-lt"/>
              <a:buAutoNum type="arabicPeriod"/>
            </a:pPr>
            <a:r>
              <a:rPr lang="en-US" b="1" dirty="0"/>
              <a:t>Adopt a Secure Coding Standard </a:t>
            </a:r>
            <a:r>
              <a:rPr lang="en-US" dirty="0"/>
              <a:t>– Coding Standards: All.</a:t>
            </a:r>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2D3E8B92-F78E-514A-80AC-CDB8F39DAC9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5296"/>
    </mc:Choice>
    <mc:Fallback>
      <p:transition spd="slow" advTm="452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85000" lnSpcReduction="20000"/>
          </a:bodyPr>
          <a:lstStyle/>
          <a:p>
            <a:pPr lvl="0" indent="-457200" algn="l" rtl="0">
              <a:lnSpc>
                <a:spcPct val="90000"/>
              </a:lnSpc>
              <a:spcBef>
                <a:spcPts val="0"/>
              </a:spcBef>
              <a:spcAft>
                <a:spcPts val="0"/>
              </a:spcAft>
              <a:buClr>
                <a:schemeClr val="lt1"/>
              </a:buClr>
              <a:buSzPts val="2000"/>
              <a:buFont typeface="+mj-lt"/>
              <a:buAutoNum type="arabicPeriod"/>
            </a:pPr>
            <a:r>
              <a:rPr lang="en-US" sz="2000" b="1" dirty="0"/>
              <a:t>String Correctness </a:t>
            </a:r>
            <a:r>
              <a:rPr lang="en-US" sz="2000" dirty="0"/>
              <a:t>– This standard takes priority above all others because it is of high severity threat level and likely to occur. Mistakes within this standard can lead to buffer overflow. </a:t>
            </a:r>
          </a:p>
          <a:p>
            <a:pPr indent="-457200">
              <a:spcBef>
                <a:spcPts val="0"/>
              </a:spcBef>
              <a:buSzPts val="2000"/>
              <a:buFont typeface="+mj-lt"/>
              <a:buAutoNum type="arabicPeriod"/>
            </a:pPr>
            <a:r>
              <a:rPr lang="en-US" sz="2000" b="1" dirty="0"/>
              <a:t>SQL Injection </a:t>
            </a:r>
            <a:r>
              <a:rPr lang="en-US" sz="2000" dirty="0"/>
              <a:t>– This standard is of high priority because it is also of high severity threat level and likely to occur. Mistakes within this standard lead to attacks that access and change the contents of a system.</a:t>
            </a:r>
          </a:p>
          <a:p>
            <a:pPr indent="-457200">
              <a:spcBef>
                <a:spcPts val="0"/>
              </a:spcBef>
              <a:buSzPts val="2000"/>
              <a:buFont typeface="+mj-lt"/>
              <a:buAutoNum type="arabicPeriod"/>
            </a:pPr>
            <a:r>
              <a:rPr lang="en-US" sz="2000" b="1" dirty="0"/>
              <a:t>Memory Protection </a:t>
            </a:r>
            <a:r>
              <a:rPr lang="en-US" sz="2000" dirty="0"/>
              <a:t>– This standard is also of high severity and likely to occur. Errors can lead to exploitations that grant incorrect permissions.</a:t>
            </a:r>
          </a:p>
          <a:p>
            <a:pPr indent="-457200">
              <a:spcBef>
                <a:spcPts val="0"/>
              </a:spcBef>
              <a:buSzPts val="2000"/>
              <a:buFont typeface="+mj-lt"/>
              <a:buAutoNum type="arabicPeriod"/>
            </a:pPr>
            <a:r>
              <a:rPr lang="en-US" sz="2000" b="1" dirty="0"/>
              <a:t>Data Type </a:t>
            </a:r>
            <a:r>
              <a:rPr lang="en-US" sz="2000" dirty="0"/>
              <a:t>– This standard is of high severity and probable to occur. Mistakes can lead to undefined, hazardous behavior.</a:t>
            </a:r>
          </a:p>
          <a:p>
            <a:pPr indent="-457200">
              <a:spcBef>
                <a:spcPts val="0"/>
              </a:spcBef>
              <a:buSzPts val="2000"/>
              <a:buFont typeface="+mj-lt"/>
              <a:buAutoNum type="arabicPeriod"/>
            </a:pPr>
            <a:r>
              <a:rPr lang="en-US" sz="2000" b="1" dirty="0"/>
              <a:t>Containers</a:t>
            </a:r>
            <a:r>
              <a:rPr lang="en-US" sz="2000" dirty="0"/>
              <a:t> – This standard is of high severity and probable to occur. Mistakes can lead to undefined behavior. </a:t>
            </a:r>
          </a:p>
          <a:p>
            <a:pPr indent="-457200">
              <a:spcBef>
                <a:spcPts val="0"/>
              </a:spcBef>
              <a:buSzPts val="2000"/>
              <a:buFont typeface="+mj-lt"/>
              <a:buAutoNum type="arabicPeriod"/>
            </a:pPr>
            <a:r>
              <a:rPr lang="en-US" sz="2000" b="1" dirty="0"/>
              <a:t>Declarations</a:t>
            </a:r>
            <a:r>
              <a:rPr lang="en-US" sz="2000" dirty="0"/>
              <a:t> – This standard is of high severity but is unlikely to occur. Errors can lead to broken code and undefined behavior but are usually caught by compiler warnings. </a:t>
            </a:r>
          </a:p>
          <a:p>
            <a:pPr indent="-457200">
              <a:spcBef>
                <a:spcPts val="0"/>
              </a:spcBef>
              <a:buSzPts val="2000"/>
              <a:buFont typeface="+mj-lt"/>
              <a:buAutoNum type="arabicPeriod"/>
            </a:pPr>
            <a:r>
              <a:rPr lang="en-US" sz="2000" b="1" dirty="0"/>
              <a:t>Error Handling </a:t>
            </a:r>
            <a:r>
              <a:rPr lang="en-US" sz="2000" dirty="0"/>
              <a:t>– This standard is of medium severity and is unlikely to occur. Uncaught errors can lead to exploitations of the system.</a:t>
            </a:r>
          </a:p>
          <a:p>
            <a:pPr lvl="0" indent="-457200" algn="l" rtl="0">
              <a:lnSpc>
                <a:spcPct val="90000"/>
              </a:lnSpc>
              <a:spcBef>
                <a:spcPts val="0"/>
              </a:spcBef>
              <a:spcAft>
                <a:spcPts val="0"/>
              </a:spcAft>
              <a:buClr>
                <a:schemeClr val="lt1"/>
              </a:buClr>
              <a:buSzPts val="2000"/>
              <a:buFont typeface="+mj-lt"/>
              <a:buAutoNum type="arabicPeriod"/>
            </a:pPr>
            <a:r>
              <a:rPr lang="en-US" sz="2000" b="1" dirty="0"/>
              <a:t>Data Value </a:t>
            </a:r>
            <a:r>
              <a:rPr lang="en-US" sz="2000" dirty="0"/>
              <a:t>– This standard is of medium severity and is unlikely to occur. Errors within this standard can lead to unspecified behavior. </a:t>
            </a:r>
          </a:p>
          <a:p>
            <a:pPr lvl="0" indent="-457200">
              <a:spcBef>
                <a:spcPts val="0"/>
              </a:spcBef>
              <a:buSzPts val="2000"/>
              <a:buFont typeface="+mj-lt"/>
              <a:buAutoNum type="arabicPeriod"/>
            </a:pPr>
            <a:r>
              <a:rPr lang="en-US" sz="2000" b="1" dirty="0"/>
              <a:t>Assertions </a:t>
            </a:r>
            <a:r>
              <a:rPr lang="en-US" sz="2000" dirty="0"/>
              <a:t>– This standard is of low severity and is likely to occur. Errors can lead to undefined behavior. Assertions are important for testing code to ensure it performs correctly.</a:t>
            </a:r>
          </a:p>
          <a:p>
            <a:pPr lvl="0" indent="-457200">
              <a:spcBef>
                <a:spcPts val="0"/>
              </a:spcBef>
              <a:buSzPts val="2000"/>
              <a:buFont typeface="+mj-lt"/>
              <a:buAutoNum type="arabicPeriod"/>
            </a:pPr>
            <a:r>
              <a:rPr lang="en-US" sz="2000" b="1" dirty="0"/>
              <a:t>Exceptions</a:t>
            </a:r>
            <a:r>
              <a:rPr lang="en-US" sz="2000" dirty="0"/>
              <a:t> – This standard is of low severity and likely to occur. Ensure exceptions are used and assigned correctly to avoid unwanted behavior. </a:t>
            </a:r>
          </a:p>
          <a:p>
            <a:pPr marL="0" lvl="0" indent="0" algn="l" rtl="0">
              <a:lnSpc>
                <a:spcPct val="90000"/>
              </a:lnSpc>
              <a:spcBef>
                <a:spcPts val="0"/>
              </a:spcBef>
              <a:spcAft>
                <a:spcPts val="0"/>
              </a:spcAft>
              <a:buClr>
                <a:schemeClr val="lt1"/>
              </a:buClr>
              <a:buSzPts val="2000"/>
              <a:buNone/>
            </a:pP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91962E9B-B32D-934B-B4AA-DC168BEA6B9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9047"/>
    </mc:Choice>
    <mc:Fallback>
      <p:transition spd="slow" advTm="49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b="1" dirty="0"/>
              <a:t>Encryption at Rest: </a:t>
            </a:r>
            <a:r>
              <a:rPr lang="en-US" sz="2000" dirty="0"/>
              <a:t>Data at rest and stored within a system should always be encrypted. This ensures an added layer of security should the system be attacked, and the data accessed. </a:t>
            </a:r>
          </a:p>
          <a:p>
            <a:pPr marL="0" lvl="0" indent="0" algn="l" rtl="0">
              <a:lnSpc>
                <a:spcPct val="90000"/>
              </a:lnSpc>
              <a:spcBef>
                <a:spcPts val="0"/>
              </a:spcBef>
              <a:spcAft>
                <a:spcPts val="0"/>
              </a:spcAft>
              <a:buClr>
                <a:schemeClr val="lt1"/>
              </a:buClr>
              <a:buSzPts val="2000"/>
              <a:buNone/>
            </a:pPr>
            <a:endParaRPr lang="en-US" sz="2000" dirty="0"/>
          </a:p>
          <a:p>
            <a:pPr marL="228600" lvl="0" indent="-228600" algn="l" rtl="0">
              <a:lnSpc>
                <a:spcPct val="90000"/>
              </a:lnSpc>
              <a:spcBef>
                <a:spcPts val="0"/>
              </a:spcBef>
              <a:spcAft>
                <a:spcPts val="0"/>
              </a:spcAft>
              <a:buClr>
                <a:schemeClr val="lt1"/>
              </a:buClr>
              <a:buSzPts val="2000"/>
              <a:buChar char="•"/>
            </a:pPr>
            <a:r>
              <a:rPr lang="en-US" sz="2000" b="1" dirty="0"/>
              <a:t>Encryption in Flight: </a:t>
            </a:r>
            <a:r>
              <a:rPr lang="en-US" sz="2000" dirty="0"/>
              <a:t>Data being moved from one location to another should always be encrypted to ensure it is always protected during the move, should the data be intercepted and accessed. </a:t>
            </a:r>
          </a:p>
          <a:p>
            <a:pPr marL="0" lvl="0" indent="0" algn="l" rtl="0">
              <a:lnSpc>
                <a:spcPct val="90000"/>
              </a:lnSpc>
              <a:spcBef>
                <a:spcPts val="0"/>
              </a:spcBef>
              <a:spcAft>
                <a:spcPts val="0"/>
              </a:spcAft>
              <a:buClr>
                <a:schemeClr val="lt1"/>
              </a:buClr>
              <a:buSzPts val="2000"/>
              <a:buNone/>
            </a:pPr>
            <a:endParaRPr lang="en-US" sz="2000" dirty="0"/>
          </a:p>
          <a:p>
            <a:pPr marL="228600" lvl="0" indent="-228600" algn="l" rtl="0">
              <a:lnSpc>
                <a:spcPct val="90000"/>
              </a:lnSpc>
              <a:spcBef>
                <a:spcPts val="0"/>
              </a:spcBef>
              <a:spcAft>
                <a:spcPts val="0"/>
              </a:spcAft>
              <a:buClr>
                <a:schemeClr val="lt1"/>
              </a:buClr>
              <a:buSzPts val="2000"/>
              <a:buChar char="•"/>
            </a:pPr>
            <a:r>
              <a:rPr lang="en-US" sz="2000" b="1" dirty="0"/>
              <a:t>Encryption in Use: </a:t>
            </a:r>
            <a:r>
              <a:rPr lang="en-US" sz="2000" dirty="0"/>
              <a:t>Data being created or accessed between the at rest and in-flight stages should always be encrypted to ensure it remains secure during all stages of its lifecycle and protected from attacks. </a:t>
            </a:r>
          </a:p>
          <a:p>
            <a:pPr marL="228600" lvl="0" indent="-228600" algn="l" rtl="0">
              <a:lnSpc>
                <a:spcPct val="90000"/>
              </a:lnSpc>
              <a:spcBef>
                <a:spcPts val="0"/>
              </a:spcBef>
              <a:spcAft>
                <a:spcPts val="0"/>
              </a:spcAft>
              <a:buClr>
                <a:schemeClr val="lt1"/>
              </a:buClr>
              <a:buSzPts val="2000"/>
              <a:buChar char="•"/>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AC8461A4-75DC-FC47-9A26-D76E9C0E1BA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9607"/>
    </mc:Choice>
    <mc:Fallback>
      <p:transition spd="slow" advTm="396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a:bodyPr>
          <a:lstStyle/>
          <a:p>
            <a:pPr marL="228600" lvl="0" indent="-228600" algn="l" rtl="0">
              <a:lnSpc>
                <a:spcPct val="90000"/>
              </a:lnSpc>
              <a:spcBef>
                <a:spcPts val="0"/>
              </a:spcBef>
              <a:spcAft>
                <a:spcPts val="0"/>
              </a:spcAft>
              <a:buClr>
                <a:schemeClr val="lt1"/>
              </a:buClr>
              <a:buSzPts val="2400"/>
              <a:buChar char="•"/>
            </a:pPr>
            <a:r>
              <a:rPr lang="en-US" sz="2400" b="1" dirty="0"/>
              <a:t>Authentication: </a:t>
            </a:r>
            <a:r>
              <a:rPr lang="en-US" sz="2400" dirty="0"/>
              <a:t>Always ensure the correct person is being given access to the system. Use practices that verify the user's identity and credentials, such as username and password, biometrics, security questions, and code verification. Use these measures for both new and existing users. </a:t>
            </a:r>
          </a:p>
          <a:p>
            <a:pPr marL="0" lvl="0" indent="0" algn="l" rtl="0">
              <a:lnSpc>
                <a:spcPct val="90000"/>
              </a:lnSpc>
              <a:spcBef>
                <a:spcPts val="0"/>
              </a:spcBef>
              <a:spcAft>
                <a:spcPts val="0"/>
              </a:spcAft>
              <a:buClr>
                <a:schemeClr val="lt1"/>
              </a:buClr>
              <a:buSzPts val="2400"/>
              <a:buNone/>
            </a:pPr>
            <a:endParaRPr lang="en-US" sz="2400" b="1" dirty="0"/>
          </a:p>
          <a:p>
            <a:pPr marL="228600" lvl="0" indent="-228600" algn="l" rtl="0">
              <a:lnSpc>
                <a:spcPct val="90000"/>
              </a:lnSpc>
              <a:spcBef>
                <a:spcPts val="0"/>
              </a:spcBef>
              <a:spcAft>
                <a:spcPts val="0"/>
              </a:spcAft>
              <a:buClr>
                <a:schemeClr val="lt1"/>
              </a:buClr>
              <a:buSzPts val="2400"/>
              <a:buChar char="•"/>
            </a:pPr>
            <a:r>
              <a:rPr lang="en-US" sz="2400" b="1" dirty="0"/>
              <a:t>Authorization: </a:t>
            </a:r>
            <a:r>
              <a:rPr lang="en-US" sz="2400" dirty="0"/>
              <a:t>Always ensure the correct level of use and access for each user. Allocate these permissions based on factors such as location, time of day, frequency of log-ins, and other user details. </a:t>
            </a:r>
          </a:p>
          <a:p>
            <a:pPr marL="0" lvl="0" indent="0" algn="l" rtl="0">
              <a:lnSpc>
                <a:spcPct val="90000"/>
              </a:lnSpc>
              <a:spcBef>
                <a:spcPts val="0"/>
              </a:spcBef>
              <a:spcAft>
                <a:spcPts val="0"/>
              </a:spcAft>
              <a:buClr>
                <a:schemeClr val="lt1"/>
              </a:buClr>
              <a:buSzPts val="2400"/>
              <a:buNone/>
            </a:pPr>
            <a:endParaRPr lang="en-US" sz="2400" b="1" dirty="0"/>
          </a:p>
          <a:p>
            <a:pPr marL="228600" lvl="0" indent="-228600" algn="l" rtl="0">
              <a:lnSpc>
                <a:spcPct val="90000"/>
              </a:lnSpc>
              <a:spcBef>
                <a:spcPts val="0"/>
              </a:spcBef>
              <a:spcAft>
                <a:spcPts val="0"/>
              </a:spcAft>
              <a:buClr>
                <a:schemeClr val="lt1"/>
              </a:buClr>
              <a:buSzPts val="2400"/>
              <a:buChar char="•"/>
            </a:pPr>
            <a:r>
              <a:rPr lang="en-US" sz="2400" b="1" dirty="0"/>
              <a:t>Accounting: </a:t>
            </a:r>
            <a:r>
              <a:rPr lang="en-US" sz="2400" dirty="0"/>
              <a:t>Always keep track of what resources were accessed, when, by whom, and how. The system should keep a record of log-in session statistics, user information and methods, and any changes made to the system. </a:t>
            </a:r>
            <a:endParaRPr b="1"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A0644611-319C-FA4E-BCE5-D6DD6FB1647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9800"/>
    </mc:Choice>
    <mc:Fallback>
      <p:transition spd="slow" advTm="59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342900"/>
            <a:r>
              <a:rPr lang="en-US" dirty="0"/>
              <a:t>The coding vulnerabilities I am going to test are Memory Protection, Containers, and Assertions. I will use positive and negative unit tests that test the bounds and properties of a collection of data. </a:t>
            </a:r>
          </a:p>
          <a:p>
            <a:pPr marL="342900"/>
            <a:endParaRPr lang="en-US" dirty="0"/>
          </a:p>
          <a:p>
            <a:pPr marL="342900"/>
            <a:r>
              <a:rPr lang="en-US" dirty="0"/>
              <a:t>The Google Test framework will be used, where ASSERT means the failure should terminate processing, and EXPECT means the failure should notify, but the processing should continue. </a:t>
            </a:r>
          </a:p>
          <a:p>
            <a:pPr marL="0" lvl="0" indent="0" algn="l" rtl="0">
              <a:lnSpc>
                <a:spcPct val="90000"/>
              </a:lnSpc>
              <a:spcBef>
                <a:spcPts val="1000"/>
              </a:spcBef>
              <a:spcAft>
                <a:spcPts val="0"/>
              </a:spcAft>
              <a:buSzPts val="1800"/>
              <a:buNone/>
            </a:pP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8924CAE0-52FF-E342-BCE5-9CE051F3CCE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297"/>
    </mc:Choice>
    <mc:Fallback>
      <p:transition spd="slow" advTm="352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AEDCA-A87C-EC4A-8596-4CEB2723F35A}"/>
              </a:ext>
            </a:extLst>
          </p:cNvPr>
          <p:cNvSpPr>
            <a:spLocks noGrp="1"/>
          </p:cNvSpPr>
          <p:nvPr>
            <p:ph type="title"/>
          </p:nvPr>
        </p:nvSpPr>
        <p:spPr/>
        <p:txBody>
          <a:bodyPr/>
          <a:lstStyle/>
          <a:p>
            <a:r>
              <a:rPr lang="en-US" dirty="0"/>
              <a:t>Is the Collection Empty on Creation?</a:t>
            </a:r>
          </a:p>
        </p:txBody>
      </p:sp>
      <p:sp>
        <p:nvSpPr>
          <p:cNvPr id="3" name="Text Placeholder 2">
            <a:extLst>
              <a:ext uri="{FF2B5EF4-FFF2-40B4-BE49-F238E27FC236}">
                <a16:creationId xmlns:a16="http://schemas.microsoft.com/office/drawing/2014/main" id="{22158DB8-65C0-3948-8A83-390BE1E91F4B}"/>
              </a:ext>
            </a:extLst>
          </p:cNvPr>
          <p:cNvSpPr>
            <a:spLocks noGrp="1"/>
          </p:cNvSpPr>
          <p:nvPr>
            <p:ph type="body" idx="1"/>
          </p:nvPr>
        </p:nvSpPr>
        <p:spPr/>
        <p:txBody>
          <a:bodyPr/>
          <a:lstStyle/>
          <a:p>
            <a:pPr marL="114300" indent="0">
              <a:buNone/>
            </a:pPr>
            <a:r>
              <a:rPr lang="en-US" dirty="0"/>
              <a:t>TEST_F(</a:t>
            </a:r>
            <a:r>
              <a:rPr lang="en-US" dirty="0" err="1"/>
              <a:t>CollectionTest</a:t>
            </a:r>
            <a:r>
              <a:rPr lang="en-US" dirty="0"/>
              <a:t>, </a:t>
            </a:r>
            <a:r>
              <a:rPr lang="en-US" dirty="0" err="1"/>
              <a:t>IsEmptyOnCreate</a:t>
            </a:r>
            <a:r>
              <a:rPr lang="en-US" dirty="0"/>
              <a:t>)</a:t>
            </a:r>
          </a:p>
          <a:p>
            <a:pPr marL="114300" indent="0">
              <a:buNone/>
            </a:pPr>
            <a:r>
              <a:rPr lang="en-US" dirty="0"/>
              <a:t>{</a:t>
            </a:r>
          </a:p>
          <a:p>
            <a:pPr marL="114300" indent="0">
              <a:buNone/>
            </a:pPr>
            <a:r>
              <a:rPr lang="en-US" dirty="0"/>
              <a:t>  // is the collection empty?</a:t>
            </a:r>
          </a:p>
          <a:p>
            <a:pPr marL="114300" indent="0">
              <a:buNone/>
            </a:pPr>
            <a:r>
              <a:rPr lang="en-US" dirty="0"/>
              <a:t>  ASSERT_TRUE(collection-&gt;empty());</a:t>
            </a:r>
          </a:p>
          <a:p>
            <a:pPr marL="114300" indent="0">
              <a:buNone/>
            </a:pPr>
            <a:endParaRPr lang="en-US" dirty="0"/>
          </a:p>
          <a:p>
            <a:pPr marL="114300" indent="0">
              <a:buNone/>
            </a:pPr>
            <a:r>
              <a:rPr lang="en-US" dirty="0"/>
              <a:t>  // if empty, the size must be 0</a:t>
            </a:r>
          </a:p>
          <a:p>
            <a:pPr marL="114300" indent="0">
              <a:buNone/>
            </a:pPr>
            <a:r>
              <a:rPr lang="en-US" dirty="0"/>
              <a:t>  ASSERT_EQ(collection-&gt;size(), 0);</a:t>
            </a:r>
          </a:p>
          <a:p>
            <a:pPr marL="114300" indent="0">
              <a:buNone/>
            </a:pPr>
            <a:r>
              <a:rPr lang="en-US" dirty="0"/>
              <a:t>}</a:t>
            </a:r>
          </a:p>
          <a:p>
            <a:pPr marL="114300" indent="0">
              <a:buNone/>
            </a:pPr>
            <a:endParaRPr lang="en-US" dirty="0"/>
          </a:p>
        </p:txBody>
      </p:sp>
      <p:pic>
        <p:nvPicPr>
          <p:cNvPr id="4" name="Audio 3">
            <a:hlinkClick r:id="" action="ppaction://media"/>
            <a:extLst>
              <a:ext uri="{FF2B5EF4-FFF2-40B4-BE49-F238E27FC236}">
                <a16:creationId xmlns:a16="http://schemas.microsoft.com/office/drawing/2014/main" id="{8A30DFAB-4933-8C4E-BFB4-0D88A2A69A0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79387302"/>
      </p:ext>
    </p:extLst>
  </p:cSld>
  <p:clrMapOvr>
    <a:masterClrMapping/>
  </p:clrMapOvr>
  <mc:AlternateContent xmlns:mc="http://schemas.openxmlformats.org/markup-compatibility/2006">
    <mc:Choice xmlns:p14="http://schemas.microsoft.com/office/powerpoint/2010/main" Requires="p14">
      <p:transition spd="slow" p14:dur="2000" advTm="14782"/>
    </mc:Choice>
    <mc:Fallback>
      <p:transition spd="slow" advTm="14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5414</TotalTime>
  <Words>1771</Words>
  <Application>Microsoft Macintosh PowerPoint</Application>
  <PresentationFormat>Widescreen</PresentationFormat>
  <Paragraphs>148</Paragraphs>
  <Slides>18</Slides>
  <Notes>14</Notes>
  <HiddenSlides>0</HiddenSlides>
  <MMClips>17</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Is the Collection Empty on Creation?</vt:lpstr>
      <vt:lpstr>Can I Add a Single Value to an Empty Collection?</vt:lpstr>
      <vt:lpstr>Verify the std::out_of_range exception is thrown when calling at() with an index out of bounds </vt:lpstr>
      <vt:lpstr>Does the Clear Function Erase the Collection?</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Putnam, Miranda</cp:lastModifiedBy>
  <cp:revision>43</cp:revision>
  <dcterms:created xsi:type="dcterms:W3CDTF">2020-08-19T17:59:24Z</dcterms:created>
  <dcterms:modified xsi:type="dcterms:W3CDTF">2022-02-19T18:03:42Z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